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57" r:id="rId3"/>
    <p:sldId id="258" r:id="rId4"/>
    <p:sldId id="259" r:id="rId5"/>
    <p:sldId id="260" r:id="rId6"/>
    <p:sldId id="263" r:id="rId7"/>
    <p:sldId id="264" r:id="rId8"/>
    <p:sldId id="265" r:id="rId9"/>
    <p:sldId id="266" r:id="rId10"/>
    <p:sldId id="267" r:id="rId11"/>
    <p:sldId id="261" r:id="rId12"/>
    <p:sldId id="26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038" autoAdjust="0"/>
  </p:normalViewPr>
  <p:slideViewPr>
    <p:cSldViewPr snapToGrid="0">
      <p:cViewPr varScale="1">
        <p:scale>
          <a:sx n="54" d="100"/>
          <a:sy n="54" d="100"/>
        </p:scale>
        <p:origin x="181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CBEA7-4A50-436F-9DF0-B5564B7C4F1D}" type="datetimeFigureOut">
              <a:rPr lang="es-419" smtClean="0"/>
              <a:t>18/2/2020</a:t>
            </a:fld>
            <a:endParaRPr lang="es-419"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EF3DB-A272-41F8-B433-E9BBD3BCB870}" type="slidenum">
              <a:rPr lang="es-419" smtClean="0"/>
              <a:t>‹#›</a:t>
            </a:fld>
            <a:endParaRPr lang="es-419" dirty="0"/>
          </a:p>
        </p:txBody>
      </p:sp>
    </p:spTree>
    <p:extLst>
      <p:ext uri="{BB962C8B-B14F-4D97-AF65-F5344CB8AC3E}">
        <p14:creationId xmlns:p14="http://schemas.microsoft.com/office/powerpoint/2010/main" val="3111393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 everyone, my name is Linda Heredia and today I will be presenting to you about the Aztec prophecy or also known as future predictions that these indigenous people had as far as the success this empire would have and their existence in the world.</a:t>
            </a:r>
            <a:endParaRPr lang="es-419" dirty="0"/>
          </a:p>
        </p:txBody>
      </p:sp>
      <p:sp>
        <p:nvSpPr>
          <p:cNvPr id="4" name="Slide Number Placeholder 3"/>
          <p:cNvSpPr>
            <a:spLocks noGrp="1"/>
          </p:cNvSpPr>
          <p:nvPr>
            <p:ph type="sldNum" sz="quarter" idx="5"/>
          </p:nvPr>
        </p:nvSpPr>
        <p:spPr/>
        <p:txBody>
          <a:bodyPr/>
          <a:lstStyle/>
          <a:p>
            <a:fld id="{205EF3DB-A272-41F8-B433-E9BBD3BCB870}" type="slidenum">
              <a:rPr lang="es-419" smtClean="0"/>
              <a:t>1</a:t>
            </a:fld>
            <a:endParaRPr lang="es-419" dirty="0"/>
          </a:p>
        </p:txBody>
      </p:sp>
    </p:spTree>
    <p:extLst>
      <p:ext uri="{BB962C8B-B14F-4D97-AF65-F5344CB8AC3E}">
        <p14:creationId xmlns:p14="http://schemas.microsoft.com/office/powerpoint/2010/main" val="4028027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omen was said to appear in the form of a bird, a very extravagant and unusual one. The description given of this unique creature was that, it had a flat and reflective surface on his head, like a mirror and had unusual colors all over his feathered body. This creature was taken to be owned by the emperor Montezuma II, as he accustomed to collect these one of a kind creatures. When Montezuma was left alone to examine the bird, he saw a reflection on the mirror of men marching down with weapons, which was unknown to him. Shortly after, he called others to view the image, but it disappeared and then the bird died. This was seen a very bad sign.</a:t>
            </a:r>
            <a:endParaRPr lang="es-419" dirty="0"/>
          </a:p>
        </p:txBody>
      </p:sp>
      <p:sp>
        <p:nvSpPr>
          <p:cNvPr id="4" name="Slide Number Placeholder 3"/>
          <p:cNvSpPr>
            <a:spLocks noGrp="1"/>
          </p:cNvSpPr>
          <p:nvPr>
            <p:ph type="sldNum" sz="quarter" idx="5"/>
          </p:nvPr>
        </p:nvSpPr>
        <p:spPr/>
        <p:txBody>
          <a:bodyPr/>
          <a:lstStyle/>
          <a:p>
            <a:fld id="{205EF3DB-A272-41F8-B433-E9BBD3BCB870}" type="slidenum">
              <a:rPr lang="es-419" smtClean="0"/>
              <a:t>10</a:t>
            </a:fld>
            <a:endParaRPr lang="es-419" dirty="0"/>
          </a:p>
        </p:txBody>
      </p:sp>
    </p:spTree>
    <p:extLst>
      <p:ext uri="{BB962C8B-B14F-4D97-AF65-F5344CB8AC3E}">
        <p14:creationId xmlns:p14="http://schemas.microsoft.com/office/powerpoint/2010/main" val="3497822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omen was said to be the last sign to appear shortly before the arrival of the colonist. The form of this omen was of a creature with two heads and unique in its type. The discovery of this creature was shared with the emperor, but just like the 7</a:t>
            </a:r>
            <a:r>
              <a:rPr lang="en-US" baseline="30000" dirty="0"/>
              <a:t>th</a:t>
            </a:r>
            <a:r>
              <a:rPr lang="en-US" dirty="0"/>
              <a:t> omen, it despaired after glancing over it for a short period. This omen was the one to have been the last warning of the terrible timing to come.</a:t>
            </a:r>
            <a:endParaRPr lang="es-419" dirty="0"/>
          </a:p>
        </p:txBody>
      </p:sp>
      <p:sp>
        <p:nvSpPr>
          <p:cNvPr id="4" name="Slide Number Placeholder 3"/>
          <p:cNvSpPr>
            <a:spLocks noGrp="1"/>
          </p:cNvSpPr>
          <p:nvPr>
            <p:ph type="sldNum" sz="quarter" idx="5"/>
          </p:nvPr>
        </p:nvSpPr>
        <p:spPr/>
        <p:txBody>
          <a:bodyPr/>
          <a:lstStyle/>
          <a:p>
            <a:fld id="{205EF3DB-A272-41F8-B433-E9BBD3BCB870}" type="slidenum">
              <a:rPr lang="es-419" smtClean="0"/>
              <a:t>11</a:t>
            </a:fld>
            <a:endParaRPr lang="es-419" dirty="0"/>
          </a:p>
        </p:txBody>
      </p:sp>
    </p:spTree>
    <p:extLst>
      <p:ext uri="{BB962C8B-B14F-4D97-AF65-F5344CB8AC3E}">
        <p14:creationId xmlns:p14="http://schemas.microsoft.com/office/powerpoint/2010/main" val="1398131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contains the resources I used to complete this presentation. Thank you very much.</a:t>
            </a:r>
            <a:endParaRPr lang="es-419" dirty="0"/>
          </a:p>
        </p:txBody>
      </p:sp>
      <p:sp>
        <p:nvSpPr>
          <p:cNvPr id="4" name="Slide Number Placeholder 3"/>
          <p:cNvSpPr>
            <a:spLocks noGrp="1"/>
          </p:cNvSpPr>
          <p:nvPr>
            <p:ph type="sldNum" sz="quarter" idx="5"/>
          </p:nvPr>
        </p:nvSpPr>
        <p:spPr/>
        <p:txBody>
          <a:bodyPr/>
          <a:lstStyle/>
          <a:p>
            <a:fld id="{205EF3DB-A272-41F8-B433-E9BBD3BCB870}" type="slidenum">
              <a:rPr lang="es-419" smtClean="0"/>
              <a:t>12</a:t>
            </a:fld>
            <a:endParaRPr lang="es-419" dirty="0"/>
          </a:p>
        </p:txBody>
      </p:sp>
    </p:spTree>
    <p:extLst>
      <p:ext uri="{BB962C8B-B14F-4D97-AF65-F5344CB8AC3E}">
        <p14:creationId xmlns:p14="http://schemas.microsoft.com/office/powerpoint/2010/main" val="3187730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now present to you my presentation’s table of context. I will initiate with a bit of context behind this system used by the Aztec as it will provide detailed information on when and how it was used. I believe that having a section for each omen (predication) in  the system used to for tale the future , is the best to do in order to fully understand each.  My final slide will contain all the sources utilized to accomplish this detailed presentation.</a:t>
            </a:r>
            <a:endParaRPr lang="es-419" dirty="0"/>
          </a:p>
        </p:txBody>
      </p:sp>
      <p:sp>
        <p:nvSpPr>
          <p:cNvPr id="4" name="Slide Number Placeholder 3"/>
          <p:cNvSpPr>
            <a:spLocks noGrp="1"/>
          </p:cNvSpPr>
          <p:nvPr>
            <p:ph type="sldNum" sz="quarter" idx="5"/>
          </p:nvPr>
        </p:nvSpPr>
        <p:spPr/>
        <p:txBody>
          <a:bodyPr/>
          <a:lstStyle/>
          <a:p>
            <a:fld id="{205EF3DB-A272-41F8-B433-E9BBD3BCB870}" type="slidenum">
              <a:rPr lang="es-419" smtClean="0"/>
              <a:t>2</a:t>
            </a:fld>
            <a:endParaRPr lang="es-419" dirty="0"/>
          </a:p>
        </p:txBody>
      </p:sp>
    </p:spTree>
    <p:extLst>
      <p:ext uri="{BB962C8B-B14F-4D97-AF65-F5344CB8AC3E}">
        <p14:creationId xmlns:p14="http://schemas.microsoft.com/office/powerpoint/2010/main" val="3467624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Aztec empire was considered a very strong and striving civilization. </a:t>
            </a:r>
            <a:r>
              <a:rPr lang="en-US" sz="1200" kern="1200" dirty="0">
                <a:solidFill>
                  <a:schemeClr val="tx1"/>
                </a:solidFill>
                <a:effectLst/>
                <a:latin typeface="+mn-lt"/>
                <a:ea typeface="+mn-ea"/>
                <a:cs typeface="+mn-cs"/>
              </a:rPr>
              <a:t>Aztecs were perceived as a very dominant tribe. From there arrival to Mesoamerica and from their magnificent capital, Tenochtitlan, they were the force who controlled an immense capacity shown in the systems of social, political, religious and commercial organizations. Among many of the skills that distinguished them from the rest, one of them was their agricultural systems, excellent when in time of cultivation and irrigation, creating them the prosperous empire that they were.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leader of this tribe, Montezuma II had the ability to witness these 8 signs that were later titled as omens. The signs are said to be the predications of what was going to happen to the empire, years before the arrival of the colonist. When the colonists did arrive and began to destroy the empire, those 8 signs applied to the process of how slowly they were facing their ending time. This use of system to understand the world and comprehend certain atrocities that would occur were first known, after friar Sahagun published about them in his book The Florentine Codex. His book contained a description of  what each omen was and how they would end the empire.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s-419" dirty="0"/>
          </a:p>
        </p:txBody>
      </p:sp>
      <p:sp>
        <p:nvSpPr>
          <p:cNvPr id="4" name="Slide Number Placeholder 3"/>
          <p:cNvSpPr>
            <a:spLocks noGrp="1"/>
          </p:cNvSpPr>
          <p:nvPr>
            <p:ph type="sldNum" sz="quarter" idx="5"/>
          </p:nvPr>
        </p:nvSpPr>
        <p:spPr/>
        <p:txBody>
          <a:bodyPr/>
          <a:lstStyle/>
          <a:p>
            <a:fld id="{205EF3DB-A272-41F8-B433-E9BBD3BCB870}" type="slidenum">
              <a:rPr lang="es-419" smtClean="0"/>
              <a:t>3</a:t>
            </a:fld>
            <a:endParaRPr lang="es-419" dirty="0"/>
          </a:p>
        </p:txBody>
      </p:sp>
    </p:spTree>
    <p:extLst>
      <p:ext uri="{BB962C8B-B14F-4D97-AF65-F5344CB8AC3E}">
        <p14:creationId xmlns:p14="http://schemas.microsoft.com/office/powerpoint/2010/main" val="2672348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omen was said to appear on one very dark night, which illuminated the sky as it was in a form of a fire plume now in modern days described like a falling star. The name given to this omen was known to be “ the sky omen”. This omen lightened up the sky for the Aztec’s almost a year and allowed almost no possibility of having a dark normal night. The unknow origin of this item provoked a lot of fear in the civilization and made its way to be recreated in the Aztec calendar, falling under the year of its appearance 1509.</a:t>
            </a:r>
            <a:endParaRPr lang="es-419" dirty="0"/>
          </a:p>
        </p:txBody>
      </p:sp>
      <p:sp>
        <p:nvSpPr>
          <p:cNvPr id="4" name="Slide Number Placeholder 3"/>
          <p:cNvSpPr>
            <a:spLocks noGrp="1"/>
          </p:cNvSpPr>
          <p:nvPr>
            <p:ph type="sldNum" sz="quarter" idx="5"/>
          </p:nvPr>
        </p:nvSpPr>
        <p:spPr/>
        <p:txBody>
          <a:bodyPr/>
          <a:lstStyle/>
          <a:p>
            <a:fld id="{205EF3DB-A272-41F8-B433-E9BBD3BCB870}" type="slidenum">
              <a:rPr lang="es-419" smtClean="0"/>
              <a:t>4</a:t>
            </a:fld>
            <a:endParaRPr lang="es-419" dirty="0"/>
          </a:p>
        </p:txBody>
      </p:sp>
    </p:spTree>
    <p:extLst>
      <p:ext uri="{BB962C8B-B14F-4D97-AF65-F5344CB8AC3E}">
        <p14:creationId xmlns:p14="http://schemas.microsoft.com/office/powerpoint/2010/main" val="4120453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omen was said to appear in the form of fire. The fire that sparked out had no originator and it happened to be in the temple of one of the Aztec’s Gods. The temple of Huitzilopochtli was destroyed as the flames burned it down to the ground. The results of this fire, left the Aztecs to feel fear and danger, since they were no longer having protection or guidance towards a more prominent future.</a:t>
            </a:r>
            <a:endParaRPr lang="es-419" dirty="0"/>
          </a:p>
        </p:txBody>
      </p:sp>
      <p:sp>
        <p:nvSpPr>
          <p:cNvPr id="4" name="Slide Number Placeholder 3"/>
          <p:cNvSpPr>
            <a:spLocks noGrp="1"/>
          </p:cNvSpPr>
          <p:nvPr>
            <p:ph type="sldNum" sz="quarter" idx="5"/>
          </p:nvPr>
        </p:nvSpPr>
        <p:spPr/>
        <p:txBody>
          <a:bodyPr/>
          <a:lstStyle/>
          <a:p>
            <a:fld id="{205EF3DB-A272-41F8-B433-E9BBD3BCB870}" type="slidenum">
              <a:rPr lang="es-419" smtClean="0"/>
              <a:t>5</a:t>
            </a:fld>
            <a:endParaRPr lang="es-419" dirty="0"/>
          </a:p>
        </p:txBody>
      </p:sp>
    </p:spTree>
    <p:extLst>
      <p:ext uri="{BB962C8B-B14F-4D97-AF65-F5344CB8AC3E}">
        <p14:creationId xmlns:p14="http://schemas.microsoft.com/office/powerpoint/2010/main" val="4239957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omen was said to also appear in the form of fire. However, this fire destroyed a different temple, that time being the temple of the god of fire. Xiuhtecuhtli was essential in the lives of the Aztecs because it provided fire and was also associated to the young warriors and rulers of the empire.</a:t>
            </a:r>
            <a:endParaRPr lang="es-419" dirty="0"/>
          </a:p>
        </p:txBody>
      </p:sp>
      <p:sp>
        <p:nvSpPr>
          <p:cNvPr id="4" name="Slide Number Placeholder 3"/>
          <p:cNvSpPr>
            <a:spLocks noGrp="1"/>
          </p:cNvSpPr>
          <p:nvPr>
            <p:ph type="sldNum" sz="quarter" idx="5"/>
          </p:nvPr>
        </p:nvSpPr>
        <p:spPr/>
        <p:txBody>
          <a:bodyPr/>
          <a:lstStyle/>
          <a:p>
            <a:fld id="{205EF3DB-A272-41F8-B433-E9BBD3BCB870}" type="slidenum">
              <a:rPr lang="es-419" smtClean="0"/>
              <a:t>6</a:t>
            </a:fld>
            <a:endParaRPr lang="es-419" dirty="0"/>
          </a:p>
        </p:txBody>
      </p:sp>
    </p:spTree>
    <p:extLst>
      <p:ext uri="{BB962C8B-B14F-4D97-AF65-F5344CB8AC3E}">
        <p14:creationId xmlns:p14="http://schemas.microsoft.com/office/powerpoint/2010/main" val="4292864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omen is said to have been just like the first one. The first omen appeared in a form of a falling star, but for the Aztec it was an unknown and mysterious falling fire ball from the sky. After the analysis of this item's appearance in the sky, experts were able to identify both omens just as simple meteors falling from the sky. However, the Aztec people did not have the know of such happenings, therefore, in both events they caused panic.</a:t>
            </a:r>
            <a:endParaRPr lang="es-419" dirty="0"/>
          </a:p>
        </p:txBody>
      </p:sp>
      <p:sp>
        <p:nvSpPr>
          <p:cNvPr id="4" name="Slide Number Placeholder 3"/>
          <p:cNvSpPr>
            <a:spLocks noGrp="1"/>
          </p:cNvSpPr>
          <p:nvPr>
            <p:ph type="sldNum" sz="quarter" idx="5"/>
          </p:nvPr>
        </p:nvSpPr>
        <p:spPr/>
        <p:txBody>
          <a:bodyPr/>
          <a:lstStyle/>
          <a:p>
            <a:fld id="{205EF3DB-A272-41F8-B433-E9BBD3BCB870}" type="slidenum">
              <a:rPr lang="es-419" smtClean="0"/>
              <a:t>7</a:t>
            </a:fld>
            <a:endParaRPr lang="es-419" dirty="0"/>
          </a:p>
        </p:txBody>
      </p:sp>
    </p:spTree>
    <p:extLst>
      <p:ext uri="{BB962C8B-B14F-4D97-AF65-F5344CB8AC3E}">
        <p14:creationId xmlns:p14="http://schemas.microsoft.com/office/powerpoint/2010/main" val="2758464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description given of this omen was that it caused the lake to overflood causing some modern damage to the building and surroundings.  The reason why the overflood was considered an omen was because the Aztec had no clue in the possibilities of lakes having this type of turnouts after heavy rain or climate changes, therefore it was foretelling the severe damage expected to come later in the future.</a:t>
            </a:r>
            <a:endParaRPr lang="es-419" dirty="0"/>
          </a:p>
        </p:txBody>
      </p:sp>
      <p:sp>
        <p:nvSpPr>
          <p:cNvPr id="4" name="Slide Number Placeholder 3"/>
          <p:cNvSpPr>
            <a:spLocks noGrp="1"/>
          </p:cNvSpPr>
          <p:nvPr>
            <p:ph type="sldNum" sz="quarter" idx="5"/>
          </p:nvPr>
        </p:nvSpPr>
        <p:spPr/>
        <p:txBody>
          <a:bodyPr/>
          <a:lstStyle/>
          <a:p>
            <a:fld id="{205EF3DB-A272-41F8-B433-E9BBD3BCB870}" type="slidenum">
              <a:rPr lang="es-419" smtClean="0"/>
              <a:t>8</a:t>
            </a:fld>
            <a:endParaRPr lang="es-419" dirty="0"/>
          </a:p>
        </p:txBody>
      </p:sp>
    </p:spTree>
    <p:extLst>
      <p:ext uri="{BB962C8B-B14F-4D97-AF65-F5344CB8AC3E}">
        <p14:creationId xmlns:p14="http://schemas.microsoft.com/office/powerpoint/2010/main" val="3272727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omen, the form of its appearance was through a cry that came form a women. The women had been described to be a variety of feminine figures, but the one that entitled the culture of Aztec is that she represented their goddess Coatlicue. The cry was said to be heard for many nights and without any clue why, it was just a haunting and terrifying cry that was accompanied by these words, “My children, it is already to late”. The Aztec believed that this was an omen sent to warn them of the disasters awaiting them.</a:t>
            </a:r>
            <a:endParaRPr lang="es-419" dirty="0"/>
          </a:p>
        </p:txBody>
      </p:sp>
      <p:sp>
        <p:nvSpPr>
          <p:cNvPr id="4" name="Slide Number Placeholder 3"/>
          <p:cNvSpPr>
            <a:spLocks noGrp="1"/>
          </p:cNvSpPr>
          <p:nvPr>
            <p:ph type="sldNum" sz="quarter" idx="5"/>
          </p:nvPr>
        </p:nvSpPr>
        <p:spPr/>
        <p:txBody>
          <a:bodyPr/>
          <a:lstStyle/>
          <a:p>
            <a:fld id="{205EF3DB-A272-41F8-B433-E9BBD3BCB870}" type="slidenum">
              <a:rPr lang="es-419" smtClean="0"/>
              <a:t>9</a:t>
            </a:fld>
            <a:endParaRPr lang="es-419" dirty="0"/>
          </a:p>
        </p:txBody>
      </p:sp>
    </p:spTree>
    <p:extLst>
      <p:ext uri="{BB962C8B-B14F-4D97-AF65-F5344CB8AC3E}">
        <p14:creationId xmlns:p14="http://schemas.microsoft.com/office/powerpoint/2010/main" val="3848926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3CD134F-B16E-4AAE-A67E-5B7DA4FDCA89}" type="datetimeFigureOut">
              <a:rPr lang="es-419" smtClean="0"/>
              <a:t>18/2/2020</a:t>
            </a:fld>
            <a:endParaRPr lang="es-419"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s-419"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0545A67B-F4BF-4295-83AF-F8F9AE542CCB}" type="slidenum">
              <a:rPr lang="es-419" smtClean="0"/>
              <a:t>‹#›</a:t>
            </a:fld>
            <a:endParaRPr lang="es-419"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11084128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CD134F-B16E-4AAE-A67E-5B7DA4FDCA89}" type="datetimeFigureOut">
              <a:rPr lang="es-419" smtClean="0"/>
              <a:t>18/2/2020</a:t>
            </a:fld>
            <a:endParaRPr lang="es-419" dirty="0"/>
          </a:p>
        </p:txBody>
      </p:sp>
      <p:sp>
        <p:nvSpPr>
          <p:cNvPr id="5" name="Footer Placeholder 4"/>
          <p:cNvSpPr>
            <a:spLocks noGrp="1"/>
          </p:cNvSpPr>
          <p:nvPr>
            <p:ph type="ftr" sz="quarter" idx="11"/>
          </p:nvPr>
        </p:nvSpPr>
        <p:spPr/>
        <p:txBody>
          <a:bodyPr/>
          <a:lstStyle/>
          <a:p>
            <a:endParaRPr lang="es-419" dirty="0"/>
          </a:p>
        </p:txBody>
      </p:sp>
      <p:sp>
        <p:nvSpPr>
          <p:cNvPr id="6" name="Slide Number Placeholder 5"/>
          <p:cNvSpPr>
            <a:spLocks noGrp="1"/>
          </p:cNvSpPr>
          <p:nvPr>
            <p:ph type="sldNum" sz="quarter" idx="12"/>
          </p:nvPr>
        </p:nvSpPr>
        <p:spPr/>
        <p:txBody>
          <a:bodyPr/>
          <a:lstStyle/>
          <a:p>
            <a:fld id="{0545A67B-F4BF-4295-83AF-F8F9AE542CCB}" type="slidenum">
              <a:rPr lang="es-419" smtClean="0"/>
              <a:t>‹#›</a:t>
            </a:fld>
            <a:endParaRPr lang="es-419" dirty="0"/>
          </a:p>
        </p:txBody>
      </p:sp>
    </p:spTree>
    <p:extLst>
      <p:ext uri="{BB962C8B-B14F-4D97-AF65-F5344CB8AC3E}">
        <p14:creationId xmlns:p14="http://schemas.microsoft.com/office/powerpoint/2010/main" val="502263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CD134F-B16E-4AAE-A67E-5B7DA4FDCA89}" type="datetimeFigureOut">
              <a:rPr lang="es-419" smtClean="0"/>
              <a:t>18/2/2020</a:t>
            </a:fld>
            <a:endParaRPr lang="es-419" dirty="0"/>
          </a:p>
        </p:txBody>
      </p:sp>
      <p:sp>
        <p:nvSpPr>
          <p:cNvPr id="5" name="Footer Placeholder 4"/>
          <p:cNvSpPr>
            <a:spLocks noGrp="1"/>
          </p:cNvSpPr>
          <p:nvPr>
            <p:ph type="ftr" sz="quarter" idx="11"/>
          </p:nvPr>
        </p:nvSpPr>
        <p:spPr/>
        <p:txBody>
          <a:bodyPr/>
          <a:lstStyle/>
          <a:p>
            <a:endParaRPr lang="es-419" dirty="0"/>
          </a:p>
        </p:txBody>
      </p:sp>
      <p:sp>
        <p:nvSpPr>
          <p:cNvPr id="6" name="Slide Number Placeholder 5"/>
          <p:cNvSpPr>
            <a:spLocks noGrp="1"/>
          </p:cNvSpPr>
          <p:nvPr>
            <p:ph type="sldNum" sz="quarter" idx="12"/>
          </p:nvPr>
        </p:nvSpPr>
        <p:spPr/>
        <p:txBody>
          <a:bodyPr/>
          <a:lstStyle/>
          <a:p>
            <a:fld id="{0545A67B-F4BF-4295-83AF-F8F9AE542CCB}" type="slidenum">
              <a:rPr lang="es-419" smtClean="0"/>
              <a:t>‹#›</a:t>
            </a:fld>
            <a:endParaRPr lang="es-419" dirty="0"/>
          </a:p>
        </p:txBody>
      </p:sp>
    </p:spTree>
    <p:extLst>
      <p:ext uri="{BB962C8B-B14F-4D97-AF65-F5344CB8AC3E}">
        <p14:creationId xmlns:p14="http://schemas.microsoft.com/office/powerpoint/2010/main" val="19734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CD134F-B16E-4AAE-A67E-5B7DA4FDCA89}" type="datetimeFigureOut">
              <a:rPr lang="es-419" smtClean="0"/>
              <a:t>18/2/2020</a:t>
            </a:fld>
            <a:endParaRPr lang="es-419" dirty="0"/>
          </a:p>
        </p:txBody>
      </p:sp>
      <p:sp>
        <p:nvSpPr>
          <p:cNvPr id="5" name="Footer Placeholder 4"/>
          <p:cNvSpPr>
            <a:spLocks noGrp="1"/>
          </p:cNvSpPr>
          <p:nvPr>
            <p:ph type="ftr" sz="quarter" idx="11"/>
          </p:nvPr>
        </p:nvSpPr>
        <p:spPr/>
        <p:txBody>
          <a:bodyPr/>
          <a:lstStyle/>
          <a:p>
            <a:endParaRPr lang="es-419" dirty="0"/>
          </a:p>
        </p:txBody>
      </p:sp>
      <p:sp>
        <p:nvSpPr>
          <p:cNvPr id="6" name="Slide Number Placeholder 5"/>
          <p:cNvSpPr>
            <a:spLocks noGrp="1"/>
          </p:cNvSpPr>
          <p:nvPr>
            <p:ph type="sldNum" sz="quarter" idx="12"/>
          </p:nvPr>
        </p:nvSpPr>
        <p:spPr/>
        <p:txBody>
          <a:bodyPr/>
          <a:lstStyle/>
          <a:p>
            <a:fld id="{0545A67B-F4BF-4295-83AF-F8F9AE542CCB}" type="slidenum">
              <a:rPr lang="es-419" smtClean="0"/>
              <a:t>‹#›</a:t>
            </a:fld>
            <a:endParaRPr lang="es-419" dirty="0"/>
          </a:p>
        </p:txBody>
      </p:sp>
    </p:spTree>
    <p:extLst>
      <p:ext uri="{BB962C8B-B14F-4D97-AF65-F5344CB8AC3E}">
        <p14:creationId xmlns:p14="http://schemas.microsoft.com/office/powerpoint/2010/main" val="315543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3CD134F-B16E-4AAE-A67E-5B7DA4FDCA89}" type="datetimeFigureOut">
              <a:rPr lang="es-419" smtClean="0"/>
              <a:t>18/2/2020</a:t>
            </a:fld>
            <a:endParaRPr lang="es-419"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s-419"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0545A67B-F4BF-4295-83AF-F8F9AE542CCB}" type="slidenum">
              <a:rPr lang="es-419" smtClean="0"/>
              <a:t>‹#›</a:t>
            </a:fld>
            <a:endParaRPr lang="es-419"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08408338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CD134F-B16E-4AAE-A67E-5B7DA4FDCA89}" type="datetimeFigureOut">
              <a:rPr lang="es-419" smtClean="0"/>
              <a:t>18/2/2020</a:t>
            </a:fld>
            <a:endParaRPr lang="es-419" dirty="0"/>
          </a:p>
        </p:txBody>
      </p:sp>
      <p:sp>
        <p:nvSpPr>
          <p:cNvPr id="6" name="Footer Placeholder 5"/>
          <p:cNvSpPr>
            <a:spLocks noGrp="1"/>
          </p:cNvSpPr>
          <p:nvPr>
            <p:ph type="ftr" sz="quarter" idx="11"/>
          </p:nvPr>
        </p:nvSpPr>
        <p:spPr/>
        <p:txBody>
          <a:bodyPr/>
          <a:lstStyle/>
          <a:p>
            <a:endParaRPr lang="es-419" dirty="0"/>
          </a:p>
        </p:txBody>
      </p:sp>
      <p:sp>
        <p:nvSpPr>
          <p:cNvPr id="7" name="Slide Number Placeholder 6"/>
          <p:cNvSpPr>
            <a:spLocks noGrp="1"/>
          </p:cNvSpPr>
          <p:nvPr>
            <p:ph type="sldNum" sz="quarter" idx="12"/>
          </p:nvPr>
        </p:nvSpPr>
        <p:spPr/>
        <p:txBody>
          <a:bodyPr/>
          <a:lstStyle/>
          <a:p>
            <a:fld id="{0545A67B-F4BF-4295-83AF-F8F9AE542CCB}" type="slidenum">
              <a:rPr lang="es-419" smtClean="0"/>
              <a:t>‹#›</a:t>
            </a:fld>
            <a:endParaRPr lang="es-419" dirty="0"/>
          </a:p>
        </p:txBody>
      </p:sp>
    </p:spTree>
    <p:extLst>
      <p:ext uri="{BB962C8B-B14F-4D97-AF65-F5344CB8AC3E}">
        <p14:creationId xmlns:p14="http://schemas.microsoft.com/office/powerpoint/2010/main" val="2747013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CD134F-B16E-4AAE-A67E-5B7DA4FDCA89}" type="datetimeFigureOut">
              <a:rPr lang="es-419" smtClean="0"/>
              <a:t>18/2/2020</a:t>
            </a:fld>
            <a:endParaRPr lang="es-419" dirty="0"/>
          </a:p>
        </p:txBody>
      </p:sp>
      <p:sp>
        <p:nvSpPr>
          <p:cNvPr id="8" name="Footer Placeholder 7"/>
          <p:cNvSpPr>
            <a:spLocks noGrp="1"/>
          </p:cNvSpPr>
          <p:nvPr>
            <p:ph type="ftr" sz="quarter" idx="11"/>
          </p:nvPr>
        </p:nvSpPr>
        <p:spPr/>
        <p:txBody>
          <a:bodyPr/>
          <a:lstStyle/>
          <a:p>
            <a:endParaRPr lang="es-419" dirty="0"/>
          </a:p>
        </p:txBody>
      </p:sp>
      <p:sp>
        <p:nvSpPr>
          <p:cNvPr id="9" name="Slide Number Placeholder 8"/>
          <p:cNvSpPr>
            <a:spLocks noGrp="1"/>
          </p:cNvSpPr>
          <p:nvPr>
            <p:ph type="sldNum" sz="quarter" idx="12"/>
          </p:nvPr>
        </p:nvSpPr>
        <p:spPr/>
        <p:txBody>
          <a:bodyPr/>
          <a:lstStyle/>
          <a:p>
            <a:fld id="{0545A67B-F4BF-4295-83AF-F8F9AE542CCB}" type="slidenum">
              <a:rPr lang="es-419" smtClean="0"/>
              <a:t>‹#›</a:t>
            </a:fld>
            <a:endParaRPr lang="es-419" dirty="0"/>
          </a:p>
        </p:txBody>
      </p:sp>
    </p:spTree>
    <p:extLst>
      <p:ext uri="{BB962C8B-B14F-4D97-AF65-F5344CB8AC3E}">
        <p14:creationId xmlns:p14="http://schemas.microsoft.com/office/powerpoint/2010/main" val="2947222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CD134F-B16E-4AAE-A67E-5B7DA4FDCA89}" type="datetimeFigureOut">
              <a:rPr lang="es-419" smtClean="0"/>
              <a:t>18/2/2020</a:t>
            </a:fld>
            <a:endParaRPr lang="es-419" dirty="0"/>
          </a:p>
        </p:txBody>
      </p:sp>
      <p:sp>
        <p:nvSpPr>
          <p:cNvPr id="4" name="Footer Placeholder 3"/>
          <p:cNvSpPr>
            <a:spLocks noGrp="1"/>
          </p:cNvSpPr>
          <p:nvPr>
            <p:ph type="ftr" sz="quarter" idx="11"/>
          </p:nvPr>
        </p:nvSpPr>
        <p:spPr/>
        <p:txBody>
          <a:bodyPr/>
          <a:lstStyle/>
          <a:p>
            <a:endParaRPr lang="es-419" dirty="0"/>
          </a:p>
        </p:txBody>
      </p:sp>
      <p:sp>
        <p:nvSpPr>
          <p:cNvPr id="5" name="Slide Number Placeholder 4"/>
          <p:cNvSpPr>
            <a:spLocks noGrp="1"/>
          </p:cNvSpPr>
          <p:nvPr>
            <p:ph type="sldNum" sz="quarter" idx="12"/>
          </p:nvPr>
        </p:nvSpPr>
        <p:spPr/>
        <p:txBody>
          <a:bodyPr/>
          <a:lstStyle/>
          <a:p>
            <a:fld id="{0545A67B-F4BF-4295-83AF-F8F9AE542CCB}" type="slidenum">
              <a:rPr lang="es-419" smtClean="0"/>
              <a:t>‹#›</a:t>
            </a:fld>
            <a:endParaRPr lang="es-419" dirty="0"/>
          </a:p>
        </p:txBody>
      </p:sp>
    </p:spTree>
    <p:extLst>
      <p:ext uri="{BB962C8B-B14F-4D97-AF65-F5344CB8AC3E}">
        <p14:creationId xmlns:p14="http://schemas.microsoft.com/office/powerpoint/2010/main" val="615571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D134F-B16E-4AAE-A67E-5B7DA4FDCA89}" type="datetimeFigureOut">
              <a:rPr lang="es-419" smtClean="0"/>
              <a:t>18/2/2020</a:t>
            </a:fld>
            <a:endParaRPr lang="es-419" dirty="0"/>
          </a:p>
        </p:txBody>
      </p:sp>
      <p:sp>
        <p:nvSpPr>
          <p:cNvPr id="3" name="Footer Placeholder 2"/>
          <p:cNvSpPr>
            <a:spLocks noGrp="1"/>
          </p:cNvSpPr>
          <p:nvPr>
            <p:ph type="ftr" sz="quarter" idx="11"/>
          </p:nvPr>
        </p:nvSpPr>
        <p:spPr/>
        <p:txBody>
          <a:bodyPr/>
          <a:lstStyle/>
          <a:p>
            <a:endParaRPr lang="es-419" dirty="0"/>
          </a:p>
        </p:txBody>
      </p:sp>
      <p:sp>
        <p:nvSpPr>
          <p:cNvPr id="4" name="Slide Number Placeholder 3"/>
          <p:cNvSpPr>
            <a:spLocks noGrp="1"/>
          </p:cNvSpPr>
          <p:nvPr>
            <p:ph type="sldNum" sz="quarter" idx="12"/>
          </p:nvPr>
        </p:nvSpPr>
        <p:spPr/>
        <p:txBody>
          <a:bodyPr/>
          <a:lstStyle/>
          <a:p>
            <a:fld id="{0545A67B-F4BF-4295-83AF-F8F9AE542CCB}" type="slidenum">
              <a:rPr lang="es-419" smtClean="0"/>
              <a:t>‹#›</a:t>
            </a:fld>
            <a:endParaRPr lang="es-419" dirty="0"/>
          </a:p>
        </p:txBody>
      </p:sp>
    </p:spTree>
    <p:extLst>
      <p:ext uri="{BB962C8B-B14F-4D97-AF65-F5344CB8AC3E}">
        <p14:creationId xmlns:p14="http://schemas.microsoft.com/office/powerpoint/2010/main" val="555669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3CD134F-B16E-4AAE-A67E-5B7DA4FDCA89}" type="datetimeFigureOut">
              <a:rPr lang="es-419" smtClean="0"/>
              <a:t>18/2/2020</a:t>
            </a:fld>
            <a:endParaRPr lang="es-419"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419"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0545A67B-F4BF-4295-83AF-F8F9AE542CCB}" type="slidenum">
              <a:rPr lang="es-419" smtClean="0"/>
              <a:t>‹#›</a:t>
            </a:fld>
            <a:endParaRPr lang="es-419"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15218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3CD134F-B16E-4AAE-A67E-5B7DA4FDCA89}" type="datetimeFigureOut">
              <a:rPr lang="es-419" smtClean="0"/>
              <a:t>18/2/2020</a:t>
            </a:fld>
            <a:endParaRPr lang="es-419"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419"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0545A67B-F4BF-4295-83AF-F8F9AE542CCB}" type="slidenum">
              <a:rPr lang="es-419" smtClean="0"/>
              <a:t>‹#›</a:t>
            </a:fld>
            <a:endParaRPr lang="es-419"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63019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3CD134F-B16E-4AAE-A67E-5B7DA4FDCA89}" type="datetimeFigureOut">
              <a:rPr lang="es-419" smtClean="0"/>
              <a:t>18/2/2020</a:t>
            </a:fld>
            <a:endParaRPr lang="es-419"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s-419"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0545A67B-F4BF-4295-83AF-F8F9AE542CCB}" type="slidenum">
              <a:rPr lang="es-419" smtClean="0"/>
              <a:t>‹#›</a:t>
            </a:fld>
            <a:endParaRPr lang="es-419"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425060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mexicounexplained.com/8-omens-montezuma-end-aztec-empir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historycrunch.com/aztec-omens.html#/" TargetMode="External"/><Relationship Id="rId4" Type="http://schemas.openxmlformats.org/officeDocument/2006/relationships/hyperlink" Target="https://www.ancient.eu/Xiuhtecuhtli/"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104E08B-FB60-4434-B4E7-0A7C457D72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6">
            <a:extLst>
              <a:ext uri="{FF2B5EF4-FFF2-40B4-BE49-F238E27FC236}">
                <a16:creationId xmlns:a16="http://schemas.microsoft.com/office/drawing/2014/main" id="{C374E83A-C52E-4001-A061-8E9BFBF3BE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DBF99900-FAC1-4F08-B71D-A4C33AFA08E0}"/>
              </a:ext>
            </a:extLst>
          </p:cNvPr>
          <p:cNvSpPr>
            <a:spLocks noGrp="1"/>
          </p:cNvSpPr>
          <p:nvPr>
            <p:ph type="ctrTitle"/>
          </p:nvPr>
        </p:nvSpPr>
        <p:spPr>
          <a:xfrm>
            <a:off x="1478522" y="1480930"/>
            <a:ext cx="5301138" cy="3254321"/>
          </a:xfrm>
        </p:spPr>
        <p:txBody>
          <a:bodyPr anchor="ctr">
            <a:normAutofit/>
          </a:bodyPr>
          <a:lstStyle/>
          <a:p>
            <a:pPr algn="l"/>
            <a:r>
              <a:rPr lang="en-US" sz="3200" dirty="0">
                <a:latin typeface="Times New Roman" panose="02020603050405020304" pitchFamily="18" charset="0"/>
                <a:cs typeface="Times New Roman" panose="02020603050405020304" pitchFamily="18" charset="0"/>
              </a:rPr>
              <a:t>The “ Aztec Prophecy”</a:t>
            </a:r>
            <a:endParaRPr lang="es-419" sz="3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69409BEC-94E3-495F-BF99-6B88E1B71C8D}"/>
              </a:ext>
            </a:extLst>
          </p:cNvPr>
          <p:cNvSpPr>
            <a:spLocks noGrp="1"/>
          </p:cNvSpPr>
          <p:nvPr>
            <p:ph type="subTitle" idx="1"/>
          </p:nvPr>
        </p:nvSpPr>
        <p:spPr>
          <a:xfrm>
            <a:off x="1478524" y="4804850"/>
            <a:ext cx="5284876" cy="1086237"/>
          </a:xfrm>
        </p:spPr>
        <p:txBody>
          <a:bodyPr anchor="ctr">
            <a:normAutofit fontScale="25000" lnSpcReduction="20000"/>
          </a:bodyPr>
          <a:lstStyle/>
          <a:p>
            <a:r>
              <a:rPr lang="en-US" sz="9600" dirty="0">
                <a:solidFill>
                  <a:schemeClr val="tx1">
                    <a:lumMod val="95000"/>
                  </a:schemeClr>
                </a:solidFill>
                <a:latin typeface="Times New Roman" panose="02020603050405020304" pitchFamily="18" charset="0"/>
                <a:cs typeface="Times New Roman" panose="02020603050405020304" pitchFamily="18" charset="0"/>
              </a:rPr>
              <a:t>Linda Heredia Chavez</a:t>
            </a:r>
          </a:p>
          <a:p>
            <a:r>
              <a:rPr lang="en-US" sz="9600" dirty="0">
                <a:solidFill>
                  <a:schemeClr val="tx1">
                    <a:lumMod val="95000"/>
                  </a:schemeClr>
                </a:solidFill>
                <a:latin typeface="Times New Roman" panose="02020603050405020304" pitchFamily="18" charset="0"/>
                <a:cs typeface="Times New Roman" panose="02020603050405020304" pitchFamily="18" charset="0"/>
              </a:rPr>
              <a:t>Professor Adrian Andrade</a:t>
            </a:r>
          </a:p>
          <a:p>
            <a:r>
              <a:rPr lang="en-US" sz="9600" dirty="0">
                <a:solidFill>
                  <a:schemeClr val="tx1">
                    <a:lumMod val="95000"/>
                  </a:schemeClr>
                </a:solidFill>
                <a:latin typeface="Times New Roman" panose="02020603050405020304" pitchFamily="18" charset="0"/>
                <a:cs typeface="Times New Roman" panose="02020603050405020304" pitchFamily="18" charset="0"/>
              </a:rPr>
              <a:t>Mini Research Presentation</a:t>
            </a:r>
          </a:p>
          <a:p>
            <a:r>
              <a:rPr lang="en-US" sz="9600" dirty="0">
                <a:solidFill>
                  <a:schemeClr val="tx1">
                    <a:lumMod val="95000"/>
                  </a:schemeClr>
                </a:solidFill>
                <a:latin typeface="Times New Roman" panose="02020603050405020304" pitchFamily="18" charset="0"/>
                <a:cs typeface="Times New Roman" panose="02020603050405020304" pitchFamily="18" charset="0"/>
              </a:rPr>
              <a:t>SPAN 308-90</a:t>
            </a:r>
          </a:p>
          <a:p>
            <a:r>
              <a:rPr lang="en-US" sz="9600" dirty="0">
                <a:solidFill>
                  <a:schemeClr val="tx1">
                    <a:lumMod val="95000"/>
                  </a:schemeClr>
                </a:solidFill>
                <a:latin typeface="Times New Roman" panose="02020603050405020304" pitchFamily="18" charset="0"/>
                <a:cs typeface="Times New Roman" panose="02020603050405020304" pitchFamily="18" charset="0"/>
              </a:rPr>
              <a:t>CSUMB Spring 2020</a:t>
            </a:r>
          </a:p>
          <a:p>
            <a:endParaRPr lang="es-419" dirty="0">
              <a:solidFill>
                <a:schemeClr val="tx1">
                  <a:lumMod val="95000"/>
                </a:schemeClr>
              </a:solidFill>
            </a:endParaRPr>
          </a:p>
        </p:txBody>
      </p:sp>
      <p:pic>
        <p:nvPicPr>
          <p:cNvPr id="4" name="Picture 3">
            <a:extLst>
              <a:ext uri="{FF2B5EF4-FFF2-40B4-BE49-F238E27FC236}">
                <a16:creationId xmlns:a16="http://schemas.microsoft.com/office/drawing/2014/main" id="{CCCAAD84-CAD6-44DB-87A1-7674F5050370}"/>
              </a:ext>
            </a:extLst>
          </p:cNvPr>
          <p:cNvPicPr>
            <a:picLocks noChangeAspect="1"/>
          </p:cNvPicPr>
          <p:nvPr/>
        </p:nvPicPr>
        <p:blipFill rotWithShape="1">
          <a:blip r:embed="rId3"/>
          <a:srcRect l="13616" r="2433" b="2"/>
          <a:stretch/>
        </p:blipFill>
        <p:spPr>
          <a:xfrm>
            <a:off x="7225748" y="-3"/>
            <a:ext cx="4966252" cy="3429002"/>
          </a:xfrm>
          <a:prstGeom prst="rect">
            <a:avLst/>
          </a:prstGeom>
        </p:spPr>
      </p:pic>
      <p:pic>
        <p:nvPicPr>
          <p:cNvPr id="5" name="Picture 4">
            <a:extLst>
              <a:ext uri="{FF2B5EF4-FFF2-40B4-BE49-F238E27FC236}">
                <a16:creationId xmlns:a16="http://schemas.microsoft.com/office/drawing/2014/main" id="{95934EA3-5FDB-4321-92FC-8F9618F2FD80}"/>
              </a:ext>
            </a:extLst>
          </p:cNvPr>
          <p:cNvPicPr>
            <a:picLocks noChangeAspect="1"/>
          </p:cNvPicPr>
          <p:nvPr/>
        </p:nvPicPr>
        <p:blipFill rotWithShape="1">
          <a:blip r:embed="rId4"/>
          <a:srcRect l="17598" r="28483" b="-1"/>
          <a:stretch/>
        </p:blipFill>
        <p:spPr>
          <a:xfrm>
            <a:off x="7225748" y="3429003"/>
            <a:ext cx="4966252" cy="3428999"/>
          </a:xfrm>
          <a:prstGeom prst="rect">
            <a:avLst/>
          </a:prstGeom>
        </p:spPr>
      </p:pic>
    </p:spTree>
    <p:extLst>
      <p:ext uri="{BB962C8B-B14F-4D97-AF65-F5344CB8AC3E}">
        <p14:creationId xmlns:p14="http://schemas.microsoft.com/office/powerpoint/2010/main" val="352829332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FCDC5-9FE8-4653-B9A3-C9536337FEEF}"/>
              </a:ext>
            </a:extLst>
          </p:cNvPr>
          <p:cNvSpPr>
            <a:spLocks noGrp="1"/>
          </p:cNvSpPr>
          <p:nvPr>
            <p:ph type="title"/>
          </p:nvPr>
        </p:nvSpPr>
        <p:spPr>
          <a:xfrm>
            <a:off x="7860667" y="685800"/>
            <a:ext cx="3656419" cy="1485900"/>
          </a:xfrm>
        </p:spPr>
        <p:txBody>
          <a:bodyPr>
            <a:normAutofit/>
          </a:bodyPr>
          <a:lstStyle/>
          <a:p>
            <a:r>
              <a:rPr lang="en-US" dirty="0">
                <a:latin typeface="Times New Roman" panose="02020603050405020304" pitchFamily="18" charset="0"/>
                <a:cs typeface="Times New Roman" panose="02020603050405020304" pitchFamily="18" charset="0"/>
              </a:rPr>
              <a:t>Omen 7</a:t>
            </a:r>
            <a:endParaRPr lang="es-419"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 close up of text on a white background&#10;&#10;Description automatically generated">
            <a:extLst>
              <a:ext uri="{FF2B5EF4-FFF2-40B4-BE49-F238E27FC236}">
                <a16:creationId xmlns:a16="http://schemas.microsoft.com/office/drawing/2014/main" id="{0B7CDB75-F191-49DE-B6D7-3C0DE79EEDFC}"/>
              </a:ext>
            </a:extLst>
          </p:cNvPr>
          <p:cNvPicPr>
            <a:picLocks noChangeAspect="1"/>
          </p:cNvPicPr>
          <p:nvPr/>
        </p:nvPicPr>
        <p:blipFill>
          <a:blip r:embed="rId3"/>
          <a:stretch>
            <a:fillRect/>
          </a:stretch>
        </p:blipFill>
        <p:spPr>
          <a:xfrm>
            <a:off x="1023561" y="886511"/>
            <a:ext cx="6517065" cy="4764936"/>
          </a:xfrm>
          <a:prstGeom prst="rect">
            <a:avLst/>
          </a:prstGeom>
        </p:spPr>
      </p:pic>
      <p:sp>
        <p:nvSpPr>
          <p:cNvPr id="3" name="Content Placeholder 2">
            <a:extLst>
              <a:ext uri="{FF2B5EF4-FFF2-40B4-BE49-F238E27FC236}">
                <a16:creationId xmlns:a16="http://schemas.microsoft.com/office/drawing/2014/main" id="{AC803FC7-446E-40A7-810D-2F12A24DF636}"/>
              </a:ext>
            </a:extLst>
          </p:cNvPr>
          <p:cNvSpPr>
            <a:spLocks noGrp="1"/>
          </p:cNvSpPr>
          <p:nvPr>
            <p:ph idx="1"/>
          </p:nvPr>
        </p:nvSpPr>
        <p:spPr>
          <a:xfrm>
            <a:off x="7860667" y="2286000"/>
            <a:ext cx="3656419" cy="3581400"/>
          </a:xfrm>
        </p:spPr>
        <p:txBody>
          <a:bodyPr>
            <a:normAutofit/>
          </a:bodyPr>
          <a:lstStyle/>
          <a:p>
            <a:r>
              <a:rPr lang="en-US" dirty="0"/>
              <a:t>Found inside fisherman’s nets</a:t>
            </a:r>
          </a:p>
          <a:p>
            <a:r>
              <a:rPr lang="en-US" dirty="0"/>
              <a:t>Located in Lake Texcoco</a:t>
            </a:r>
            <a:endParaRPr lang="es-419" dirty="0"/>
          </a:p>
        </p:txBody>
      </p:sp>
    </p:spTree>
    <p:extLst>
      <p:ext uri="{BB962C8B-B14F-4D97-AF65-F5344CB8AC3E}">
        <p14:creationId xmlns:p14="http://schemas.microsoft.com/office/powerpoint/2010/main" val="3818790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ABF87-AB28-4346-A4ED-002CDFBB6D67}"/>
              </a:ext>
            </a:extLst>
          </p:cNvPr>
          <p:cNvSpPr>
            <a:spLocks noGrp="1"/>
          </p:cNvSpPr>
          <p:nvPr>
            <p:ph type="title"/>
          </p:nvPr>
        </p:nvSpPr>
        <p:spPr>
          <a:xfrm>
            <a:off x="7860667" y="685800"/>
            <a:ext cx="3656419" cy="1485900"/>
          </a:xfrm>
        </p:spPr>
        <p:txBody>
          <a:bodyPr>
            <a:normAutofit/>
          </a:bodyPr>
          <a:lstStyle/>
          <a:p>
            <a:r>
              <a:rPr lang="en-US" dirty="0">
                <a:latin typeface="Times New Roman" panose="02020603050405020304" pitchFamily="18" charset="0"/>
                <a:cs typeface="Times New Roman" panose="02020603050405020304" pitchFamily="18" charset="0"/>
              </a:rPr>
              <a:t>Omen</a:t>
            </a:r>
            <a:r>
              <a:rPr lang="en-US" dirty="0"/>
              <a:t> </a:t>
            </a:r>
            <a:r>
              <a:rPr lang="en-US" dirty="0">
                <a:latin typeface="Times New Roman" panose="02020603050405020304" pitchFamily="18" charset="0"/>
                <a:cs typeface="Times New Roman" panose="02020603050405020304" pitchFamily="18" charset="0"/>
              </a:rPr>
              <a:t>8</a:t>
            </a:r>
            <a:endParaRPr lang="es-419" dirty="0"/>
          </a:p>
        </p:txBody>
      </p:sp>
      <p:sp>
        <p:nvSpPr>
          <p:cNvPr id="9" name="Rectangle 8">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C1E19C73-23A2-4F04-8D66-B8C7B0876908}"/>
              </a:ext>
            </a:extLst>
          </p:cNvPr>
          <p:cNvPicPr>
            <a:picLocks noChangeAspect="1"/>
          </p:cNvPicPr>
          <p:nvPr/>
        </p:nvPicPr>
        <p:blipFill>
          <a:blip r:embed="rId3"/>
          <a:stretch>
            <a:fillRect/>
          </a:stretch>
        </p:blipFill>
        <p:spPr>
          <a:xfrm>
            <a:off x="1023561" y="1416584"/>
            <a:ext cx="6517065" cy="3704791"/>
          </a:xfrm>
          <a:prstGeom prst="rect">
            <a:avLst/>
          </a:prstGeom>
        </p:spPr>
      </p:pic>
      <p:sp>
        <p:nvSpPr>
          <p:cNvPr id="3" name="Content Placeholder 2">
            <a:extLst>
              <a:ext uri="{FF2B5EF4-FFF2-40B4-BE49-F238E27FC236}">
                <a16:creationId xmlns:a16="http://schemas.microsoft.com/office/drawing/2014/main" id="{EB922A8A-6F17-436C-B6FA-E3D78AE7969B}"/>
              </a:ext>
            </a:extLst>
          </p:cNvPr>
          <p:cNvSpPr>
            <a:spLocks noGrp="1"/>
          </p:cNvSpPr>
          <p:nvPr>
            <p:ph idx="1"/>
          </p:nvPr>
        </p:nvSpPr>
        <p:spPr>
          <a:xfrm>
            <a:off x="7860667" y="2286000"/>
            <a:ext cx="3656419" cy="3581400"/>
          </a:xfrm>
        </p:spPr>
        <p:txBody>
          <a:bodyPr>
            <a:normAutofit/>
          </a:bodyPr>
          <a:lstStyle/>
          <a:p>
            <a:r>
              <a:rPr lang="en-US" dirty="0"/>
              <a:t>The two headed monster</a:t>
            </a:r>
          </a:p>
          <a:p>
            <a:r>
              <a:rPr lang="en-US" dirty="0"/>
              <a:t>Disappeared after it was shown to Montezuma II</a:t>
            </a:r>
            <a:endParaRPr lang="es-419" dirty="0"/>
          </a:p>
        </p:txBody>
      </p:sp>
    </p:spTree>
    <p:extLst>
      <p:ext uri="{BB962C8B-B14F-4D97-AF65-F5344CB8AC3E}">
        <p14:creationId xmlns:p14="http://schemas.microsoft.com/office/powerpoint/2010/main" val="2592829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E3578-6459-4DE0-8BC0-3C17CDCDEFD2}"/>
              </a:ext>
            </a:extLst>
          </p:cNvPr>
          <p:cNvSpPr>
            <a:spLocks noGrp="1"/>
          </p:cNvSpPr>
          <p:nvPr>
            <p:ph type="title"/>
          </p:nvPr>
        </p:nvSpPr>
        <p:spPr/>
        <p:txBody>
          <a:bodyPr>
            <a:normAutofit/>
          </a:bodyPr>
          <a:lstStyle/>
          <a:p>
            <a:pPr algn="ctr"/>
            <a:r>
              <a:rPr lang="en-US" sz="3200" dirty="0">
                <a:latin typeface="Times New Roman" panose="02020603050405020304" pitchFamily="18" charset="0"/>
                <a:cs typeface="Times New Roman" panose="02020603050405020304" pitchFamily="18" charset="0"/>
              </a:rPr>
              <a:t>Bibliography</a:t>
            </a:r>
            <a:endParaRPr lang="es-419"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E639340-883B-4D81-BCF1-4E64D3DF6F1D}"/>
              </a:ext>
            </a:extLst>
          </p:cNvPr>
          <p:cNvSpPr>
            <a:spLocks noGrp="1"/>
          </p:cNvSpPr>
          <p:nvPr>
            <p:ph idx="1"/>
          </p:nvPr>
        </p:nvSpPr>
        <p:spPr/>
        <p:txBody>
          <a:bodyPr>
            <a:normAutofit lnSpcReduction="10000"/>
          </a:bodyPr>
          <a:lstStyle/>
          <a:p>
            <a:r>
              <a:rPr lang="en-US" sz="2400" dirty="0">
                <a:latin typeface="Times New Roman" panose="02020603050405020304" pitchFamily="18" charset="0"/>
                <a:cs typeface="Times New Roman" panose="02020603050405020304" pitchFamily="18" charset="0"/>
              </a:rPr>
              <a:t>Bitto, R. (2017, June 11). The 8 Omens of Montezuma and the End of the Aztec Empire. Retrieved from </a:t>
            </a:r>
            <a:r>
              <a:rPr lang="en-US" sz="2400" dirty="0">
                <a:latin typeface="Times New Roman" panose="02020603050405020304" pitchFamily="18" charset="0"/>
                <a:cs typeface="Times New Roman" panose="02020603050405020304" pitchFamily="18" charset="0"/>
                <a:hlinkClick r:id="rId3"/>
              </a:rPr>
              <a:t>http://mexicounexplained.com/8-omens-montezuma-end-aztec-empire/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Cartwright, M. (2013, August 22). </a:t>
            </a:r>
            <a:r>
              <a:rPr lang="en-US" sz="2400" b="1" dirty="0">
                <a:latin typeface="Times New Roman" panose="02020603050405020304" pitchFamily="18" charset="0"/>
                <a:cs typeface="Times New Roman" panose="02020603050405020304" pitchFamily="18" charset="0"/>
                <a:hlinkClick r:id="rId4"/>
              </a:rPr>
              <a:t>Xiuhtecuhtli</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Ancient History Encyclopedia</a:t>
            </a:r>
            <a:r>
              <a:rPr lang="en-US" sz="2400" dirty="0">
                <a:latin typeface="Times New Roman" panose="02020603050405020304" pitchFamily="18" charset="0"/>
                <a:cs typeface="Times New Roman" panose="02020603050405020304" pitchFamily="18" charset="0"/>
              </a:rPr>
              <a:t>. Retrieved from </a:t>
            </a:r>
            <a:r>
              <a:rPr lang="en-US" sz="2400" dirty="0">
                <a:latin typeface="Times New Roman" panose="02020603050405020304" pitchFamily="18" charset="0"/>
                <a:cs typeface="Times New Roman" panose="02020603050405020304" pitchFamily="18" charset="0"/>
                <a:hlinkClick r:id="rId4"/>
              </a:rPr>
              <a:t>https://www.ancient.eu/Xiuhtecuhtli/</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History.com Editors. (2009, October 27). Aztecs. Retrieved from https://www.history.com/topics/ancient-americas/aztecs</a:t>
            </a:r>
          </a:p>
          <a:p>
            <a:r>
              <a:rPr lang="en-US" sz="2400" dirty="0">
                <a:latin typeface="Times New Roman" panose="02020603050405020304" pitchFamily="18" charset="0"/>
                <a:cs typeface="Times New Roman" panose="02020603050405020304" pitchFamily="18" charset="0"/>
              </a:rPr>
              <a:t>Writers, H. C. (2018, August 15). Aztec Omens. Retrieved from </a:t>
            </a:r>
            <a:r>
              <a:rPr lang="en-US" sz="2400" dirty="0">
                <a:latin typeface="Times New Roman" panose="02020603050405020304" pitchFamily="18" charset="0"/>
                <a:cs typeface="Times New Roman" panose="02020603050405020304" pitchFamily="18" charset="0"/>
                <a:hlinkClick r:id="rId5"/>
              </a:rPr>
              <a:t>https://www.historycrunch.com/aztec-omens.html#/</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0454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941ADDA-30AD-4778-8277-FD55CF7BA104}"/>
              </a:ext>
            </a:extLst>
          </p:cNvPr>
          <p:cNvSpPr>
            <a:spLocks noGrp="1"/>
          </p:cNvSpPr>
          <p:nvPr>
            <p:ph type="title"/>
          </p:nvPr>
        </p:nvSpPr>
        <p:spPr>
          <a:xfrm>
            <a:off x="967902" y="1194180"/>
            <a:ext cx="3523938" cy="5020353"/>
          </a:xfrm>
        </p:spPr>
        <p:txBody>
          <a:bodyPr>
            <a:normAutofit/>
          </a:bodyPr>
          <a:lstStyle/>
          <a:p>
            <a:r>
              <a:rPr lang="en-US" dirty="0"/>
              <a:t>Table of Contents:</a:t>
            </a:r>
            <a:endParaRPr lang="es-419" dirty="0"/>
          </a:p>
        </p:txBody>
      </p:sp>
      <p:sp>
        <p:nvSpPr>
          <p:cNvPr id="30" name="Rectangle 29">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4">
            <a:extLst>
              <a:ext uri="{FF2B5EF4-FFF2-40B4-BE49-F238E27FC236}">
                <a16:creationId xmlns:a16="http://schemas.microsoft.com/office/drawing/2014/main" id="{68598FAC-34EC-469B-A922-F5E7A023497B}"/>
              </a:ext>
            </a:extLst>
          </p:cNvPr>
          <p:cNvSpPr>
            <a:spLocks noGrp="1"/>
          </p:cNvSpPr>
          <p:nvPr>
            <p:ph idx="1"/>
          </p:nvPr>
        </p:nvSpPr>
        <p:spPr>
          <a:xfrm>
            <a:off x="5056541" y="1194179"/>
            <a:ext cx="6114847" cy="5020353"/>
          </a:xfrm>
        </p:spPr>
        <p:txBody>
          <a:bodyPr>
            <a:normAutofit/>
          </a:bodyPr>
          <a:lstStyle/>
          <a:p>
            <a:pPr marL="0" indent="0">
              <a:buNone/>
            </a:pPr>
            <a:r>
              <a:rPr lang="es-419" dirty="0">
                <a:latin typeface="Times New Roman" panose="02020603050405020304" pitchFamily="18" charset="0"/>
                <a:cs typeface="Times New Roman" panose="02020603050405020304" pitchFamily="18" charset="0"/>
              </a:rPr>
              <a:t>Slide 3</a:t>
            </a:r>
            <a:r>
              <a:rPr lang="en-US" dirty="0">
                <a:latin typeface="Times New Roman" panose="02020603050405020304" pitchFamily="18" charset="0"/>
                <a:cs typeface="Times New Roman" panose="02020603050405020304" pitchFamily="18" charset="0"/>
              </a:rPr>
              <a:t>: </a:t>
            </a:r>
            <a:r>
              <a:rPr lang="es-419" dirty="0">
                <a:latin typeface="Times New Roman" panose="02020603050405020304" pitchFamily="18" charset="0"/>
                <a:cs typeface="Times New Roman" panose="02020603050405020304" pitchFamily="18" charset="0"/>
              </a:rPr>
              <a:t>Context on the 8 omens</a:t>
            </a:r>
          </a:p>
          <a:p>
            <a:pPr marL="0" indent="0">
              <a:buNone/>
            </a:pPr>
            <a:r>
              <a:rPr lang="es-419" dirty="0">
                <a:latin typeface="Times New Roman" panose="02020603050405020304" pitchFamily="18" charset="0"/>
                <a:cs typeface="Times New Roman" panose="02020603050405020304" pitchFamily="18" charset="0"/>
              </a:rPr>
              <a:t>Slide 4: Omen 1</a:t>
            </a:r>
          </a:p>
          <a:p>
            <a:pPr marL="0" indent="0">
              <a:buNone/>
            </a:pPr>
            <a:r>
              <a:rPr lang="es-419" dirty="0">
                <a:latin typeface="Times New Roman" panose="02020603050405020304" pitchFamily="18" charset="0"/>
                <a:cs typeface="Times New Roman" panose="02020603050405020304" pitchFamily="18" charset="0"/>
              </a:rPr>
              <a:t>Slide 5: Omen 2</a:t>
            </a:r>
          </a:p>
          <a:p>
            <a:pPr marL="0" indent="0">
              <a:buNone/>
            </a:pPr>
            <a:r>
              <a:rPr lang="es-419" dirty="0">
                <a:latin typeface="Times New Roman" panose="02020603050405020304" pitchFamily="18" charset="0"/>
                <a:cs typeface="Times New Roman" panose="02020603050405020304" pitchFamily="18" charset="0"/>
              </a:rPr>
              <a:t>Slide: 6:Omen 3</a:t>
            </a:r>
          </a:p>
          <a:p>
            <a:pPr marL="0" indent="0">
              <a:buNone/>
            </a:pPr>
            <a:r>
              <a:rPr lang="es-419" dirty="0">
                <a:latin typeface="Times New Roman" panose="02020603050405020304" pitchFamily="18" charset="0"/>
                <a:cs typeface="Times New Roman" panose="02020603050405020304" pitchFamily="18" charset="0"/>
              </a:rPr>
              <a:t>Slide7: Omen 4</a:t>
            </a:r>
          </a:p>
          <a:p>
            <a:pPr marL="0" indent="0">
              <a:buNone/>
            </a:pPr>
            <a:r>
              <a:rPr lang="es-419" dirty="0">
                <a:latin typeface="Times New Roman" panose="02020603050405020304" pitchFamily="18" charset="0"/>
                <a:cs typeface="Times New Roman" panose="02020603050405020304" pitchFamily="18" charset="0"/>
              </a:rPr>
              <a:t>Slide 8: Omen 5</a:t>
            </a:r>
          </a:p>
          <a:p>
            <a:pPr marL="0" indent="0">
              <a:buNone/>
            </a:pPr>
            <a:r>
              <a:rPr lang="es-419" dirty="0">
                <a:latin typeface="Times New Roman" panose="02020603050405020304" pitchFamily="18" charset="0"/>
                <a:cs typeface="Times New Roman" panose="02020603050405020304" pitchFamily="18" charset="0"/>
              </a:rPr>
              <a:t>Slide 9: Omen 6</a:t>
            </a:r>
          </a:p>
          <a:p>
            <a:pPr marL="0" indent="0">
              <a:buNone/>
            </a:pPr>
            <a:r>
              <a:rPr lang="es-419" dirty="0">
                <a:latin typeface="Times New Roman" panose="02020603050405020304" pitchFamily="18" charset="0"/>
                <a:cs typeface="Times New Roman" panose="02020603050405020304" pitchFamily="18" charset="0"/>
              </a:rPr>
              <a:t>Slide 10: Omen 7</a:t>
            </a:r>
          </a:p>
          <a:p>
            <a:pPr marL="0" indent="0">
              <a:buNone/>
            </a:pPr>
            <a:r>
              <a:rPr lang="es-419" dirty="0">
                <a:latin typeface="Times New Roman" panose="02020603050405020304" pitchFamily="18" charset="0"/>
                <a:cs typeface="Times New Roman" panose="02020603050405020304" pitchFamily="18" charset="0"/>
              </a:rPr>
              <a:t>Slide 11: Omen 8</a:t>
            </a:r>
          </a:p>
          <a:p>
            <a:pPr marL="0" indent="0">
              <a:buNone/>
            </a:pPr>
            <a:r>
              <a:rPr lang="es-419" dirty="0">
                <a:latin typeface="Times New Roman" panose="02020603050405020304" pitchFamily="18" charset="0"/>
                <a:cs typeface="Times New Roman" panose="02020603050405020304" pitchFamily="18" charset="0"/>
              </a:rPr>
              <a:t>Slide 12: </a:t>
            </a:r>
            <a:r>
              <a:rPr lang="en-US" dirty="0">
                <a:latin typeface="Times New Roman" panose="02020603050405020304" pitchFamily="18" charset="0"/>
                <a:cs typeface="Times New Roman" panose="02020603050405020304" pitchFamily="18" charset="0"/>
              </a:rPr>
              <a:t>Bibliography</a:t>
            </a:r>
          </a:p>
          <a:p>
            <a:endParaRPr lang="es-419"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8133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75875-3B6F-435E-A515-2F54BA1C756E}"/>
              </a:ext>
            </a:extLst>
          </p:cNvPr>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Context on the 8 Omens</a:t>
            </a:r>
            <a:endParaRPr lang="es-419"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E8293F8-9BAE-4CC6-A348-BD39BBEE904D}"/>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The civilization was striving before the arrival of the colonists.</a:t>
            </a:r>
          </a:p>
          <a:p>
            <a:r>
              <a:rPr lang="en-US" sz="2400" dirty="0">
                <a:latin typeface="Times New Roman" panose="02020603050405020304" pitchFamily="18" charset="0"/>
                <a:cs typeface="Times New Roman" panose="02020603050405020304" pitchFamily="18" charset="0"/>
              </a:rPr>
              <a:t>Tenochtitlan was the center of force for the Aztec.</a:t>
            </a:r>
          </a:p>
          <a:p>
            <a:r>
              <a:rPr lang="en-US" sz="2400" dirty="0">
                <a:latin typeface="Times New Roman" panose="02020603050405020304" pitchFamily="18" charset="0"/>
                <a:cs typeface="Times New Roman" panose="02020603050405020304" pitchFamily="18" charset="0"/>
              </a:rPr>
              <a:t>Their leader Montezuma II was the first to know of their end</a:t>
            </a:r>
          </a:p>
          <a:p>
            <a:r>
              <a:rPr lang="en-US" sz="2400" dirty="0">
                <a:latin typeface="Times New Roman" panose="02020603050405020304" pitchFamily="18" charset="0"/>
                <a:cs typeface="Times New Roman" panose="02020603050405020304" pitchFamily="18" charset="0"/>
              </a:rPr>
              <a:t>Use of system (omens) to understand the world</a:t>
            </a:r>
          </a:p>
          <a:p>
            <a:r>
              <a:rPr lang="en-US" sz="2400" dirty="0">
                <a:latin typeface="Times New Roman" panose="02020603050405020304" pitchFamily="18" charset="0"/>
                <a:cs typeface="Times New Roman" panose="02020603050405020304" pitchFamily="18" charset="0"/>
              </a:rPr>
              <a:t>Spanish Franciscan friar Bernardino de Sahagun ( book: The Florentine Codex)</a:t>
            </a:r>
          </a:p>
          <a:p>
            <a:endParaRPr lang="en-US" sz="2400" dirty="0"/>
          </a:p>
          <a:p>
            <a:endParaRPr lang="es-419" sz="2400" dirty="0"/>
          </a:p>
        </p:txBody>
      </p:sp>
    </p:spTree>
    <p:extLst>
      <p:ext uri="{BB962C8B-B14F-4D97-AF65-F5344CB8AC3E}">
        <p14:creationId xmlns:p14="http://schemas.microsoft.com/office/powerpoint/2010/main" val="1476288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DA9A4-7122-4CB5-BBAA-587E086909E8}"/>
              </a:ext>
            </a:extLst>
          </p:cNvPr>
          <p:cNvSpPr>
            <a:spLocks noGrp="1"/>
          </p:cNvSpPr>
          <p:nvPr>
            <p:ph type="title"/>
          </p:nvPr>
        </p:nvSpPr>
        <p:spPr>
          <a:xfrm>
            <a:off x="7860667" y="685800"/>
            <a:ext cx="3656419" cy="1485900"/>
          </a:xfrm>
        </p:spPr>
        <p:txBody>
          <a:bodyPr>
            <a:normAutofit/>
          </a:bodyPr>
          <a:lstStyle/>
          <a:p>
            <a:r>
              <a:rPr lang="en-US" dirty="0"/>
              <a:t>Omen 1</a:t>
            </a:r>
            <a:endParaRPr lang="es-419" dirty="0"/>
          </a:p>
        </p:txBody>
      </p:sp>
      <p:sp>
        <p:nvSpPr>
          <p:cNvPr id="11" name="Rectangle 8">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56CA4081-50C5-4FBE-9429-470F0F412A96}"/>
              </a:ext>
            </a:extLst>
          </p:cNvPr>
          <p:cNvPicPr>
            <a:picLocks noChangeAspect="1"/>
          </p:cNvPicPr>
          <p:nvPr/>
        </p:nvPicPr>
        <p:blipFill>
          <a:blip r:embed="rId3"/>
          <a:stretch>
            <a:fillRect/>
          </a:stretch>
        </p:blipFill>
        <p:spPr>
          <a:xfrm>
            <a:off x="1023561" y="913526"/>
            <a:ext cx="6517065" cy="4710906"/>
          </a:xfrm>
          <a:prstGeom prst="rect">
            <a:avLst/>
          </a:prstGeom>
        </p:spPr>
      </p:pic>
      <p:sp>
        <p:nvSpPr>
          <p:cNvPr id="3" name="Content Placeholder 2">
            <a:extLst>
              <a:ext uri="{FF2B5EF4-FFF2-40B4-BE49-F238E27FC236}">
                <a16:creationId xmlns:a16="http://schemas.microsoft.com/office/drawing/2014/main" id="{DF09411D-9AE4-4B77-9C14-1633521CE450}"/>
              </a:ext>
            </a:extLst>
          </p:cNvPr>
          <p:cNvSpPr>
            <a:spLocks noGrp="1"/>
          </p:cNvSpPr>
          <p:nvPr>
            <p:ph idx="1"/>
          </p:nvPr>
        </p:nvSpPr>
        <p:spPr>
          <a:xfrm>
            <a:off x="7860667" y="2286000"/>
            <a:ext cx="3656419" cy="3581400"/>
          </a:xfrm>
        </p:spPr>
        <p:txBody>
          <a:bodyPr>
            <a:normAutofit/>
          </a:bodyPr>
          <a:lstStyle/>
          <a:p>
            <a:endParaRPr lang="en-US" dirty="0"/>
          </a:p>
          <a:p>
            <a:r>
              <a:rPr lang="es-419" sz="2400" dirty="0">
                <a:latin typeface="Times New Roman" panose="02020603050405020304" pitchFamily="18" charset="0"/>
                <a:cs typeface="Times New Roman" panose="02020603050405020304" pitchFamily="18" charset="0"/>
              </a:rPr>
              <a:t>Ocurres in 1509</a:t>
            </a:r>
          </a:p>
          <a:p>
            <a:r>
              <a:rPr lang="es-419" sz="2400" dirty="0">
                <a:latin typeface="Times New Roman" panose="02020603050405020304" pitchFamily="18" charset="0"/>
                <a:cs typeface="Times New Roman" panose="02020603050405020304" pitchFamily="18" charset="0"/>
              </a:rPr>
              <a:t>10 years before the </a:t>
            </a:r>
            <a:r>
              <a:rPr lang="en-US" sz="2400" dirty="0">
                <a:latin typeface="Times New Roman" panose="02020603050405020304" pitchFamily="18" charset="0"/>
                <a:cs typeface="Times New Roman" panose="02020603050405020304" pitchFamily="18" charset="0"/>
              </a:rPr>
              <a:t>arrival</a:t>
            </a:r>
            <a:r>
              <a:rPr lang="es-419" sz="2400" dirty="0">
                <a:latin typeface="Times New Roman" panose="02020603050405020304" pitchFamily="18" charset="0"/>
                <a:cs typeface="Times New Roman" panose="02020603050405020304" pitchFamily="18" charset="0"/>
              </a:rPr>
              <a:t> of the foreign invaders</a:t>
            </a:r>
          </a:p>
          <a:p>
            <a:endParaRPr lang="es-419" dirty="0"/>
          </a:p>
        </p:txBody>
      </p:sp>
    </p:spTree>
    <p:extLst>
      <p:ext uri="{BB962C8B-B14F-4D97-AF65-F5344CB8AC3E}">
        <p14:creationId xmlns:p14="http://schemas.microsoft.com/office/powerpoint/2010/main" val="139506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5DA5F-69FA-45A4-A107-5EBFC08BD3FB}"/>
              </a:ext>
            </a:extLst>
          </p:cNvPr>
          <p:cNvSpPr>
            <a:spLocks noGrp="1"/>
          </p:cNvSpPr>
          <p:nvPr>
            <p:ph type="title"/>
          </p:nvPr>
        </p:nvSpPr>
        <p:spPr>
          <a:xfrm>
            <a:off x="7860667" y="685800"/>
            <a:ext cx="3656419" cy="1485900"/>
          </a:xfrm>
        </p:spPr>
        <p:txBody>
          <a:bodyPr>
            <a:normAutofit/>
          </a:bodyPr>
          <a:lstStyle/>
          <a:p>
            <a:r>
              <a:rPr lang="en-US" sz="3200" dirty="0">
                <a:latin typeface="Times New Roman" panose="02020603050405020304" pitchFamily="18" charset="0"/>
                <a:cs typeface="Times New Roman" panose="02020603050405020304" pitchFamily="18" charset="0"/>
              </a:rPr>
              <a:t>Omen 2</a:t>
            </a:r>
            <a:endParaRPr lang="es-419" sz="320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44E5E4A3-911E-4DE9-A7F7-5E338B5F503B}"/>
              </a:ext>
            </a:extLst>
          </p:cNvPr>
          <p:cNvPicPr>
            <a:picLocks noChangeAspect="1"/>
          </p:cNvPicPr>
          <p:nvPr/>
        </p:nvPicPr>
        <p:blipFill>
          <a:blip r:embed="rId3"/>
          <a:stretch>
            <a:fillRect/>
          </a:stretch>
        </p:blipFill>
        <p:spPr>
          <a:xfrm>
            <a:off x="2027202" y="645106"/>
            <a:ext cx="4509782" cy="5247747"/>
          </a:xfrm>
          <a:prstGeom prst="rect">
            <a:avLst/>
          </a:prstGeom>
        </p:spPr>
      </p:pic>
      <p:sp>
        <p:nvSpPr>
          <p:cNvPr id="3" name="Content Placeholder 2">
            <a:extLst>
              <a:ext uri="{FF2B5EF4-FFF2-40B4-BE49-F238E27FC236}">
                <a16:creationId xmlns:a16="http://schemas.microsoft.com/office/drawing/2014/main" id="{1587F70E-1A53-4056-992D-BEF5B4639213}"/>
              </a:ext>
            </a:extLst>
          </p:cNvPr>
          <p:cNvSpPr>
            <a:spLocks noGrp="1"/>
          </p:cNvSpPr>
          <p:nvPr>
            <p:ph idx="1"/>
          </p:nvPr>
        </p:nvSpPr>
        <p:spPr>
          <a:xfrm>
            <a:off x="7860667" y="2286000"/>
            <a:ext cx="3656419" cy="3581400"/>
          </a:xfrm>
        </p:spPr>
        <p:txBody>
          <a:bodyPr>
            <a:normAutofit/>
          </a:bodyPr>
          <a:lstStyle/>
          <a:p>
            <a:r>
              <a:rPr lang="en-US" sz="2400" dirty="0">
                <a:latin typeface="Times New Roman" panose="02020603050405020304" pitchFamily="18" charset="0"/>
                <a:cs typeface="Times New Roman" panose="02020603050405020304" pitchFamily="18" charset="0"/>
              </a:rPr>
              <a:t>Destroyed the temple of Huitzilopochtli</a:t>
            </a:r>
          </a:p>
          <a:p>
            <a:r>
              <a:rPr lang="en-US" sz="2400" dirty="0">
                <a:latin typeface="Times New Roman" panose="02020603050405020304" pitchFamily="18" charset="0"/>
                <a:cs typeface="Times New Roman" panose="02020603050405020304" pitchFamily="18" charset="0"/>
              </a:rPr>
              <a:t>This omen left the Aztec without a protector and guidance</a:t>
            </a:r>
            <a:endParaRPr lang="es-419"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2674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D9ED8-B5C0-4935-A08B-A50849D7605E}"/>
              </a:ext>
            </a:extLst>
          </p:cNvPr>
          <p:cNvSpPr>
            <a:spLocks noGrp="1"/>
          </p:cNvSpPr>
          <p:nvPr>
            <p:ph type="title"/>
          </p:nvPr>
        </p:nvSpPr>
        <p:spPr>
          <a:xfrm>
            <a:off x="7860667" y="685800"/>
            <a:ext cx="3656419" cy="1485900"/>
          </a:xfrm>
        </p:spPr>
        <p:txBody>
          <a:bodyPr>
            <a:normAutofit/>
          </a:bodyPr>
          <a:lstStyle/>
          <a:p>
            <a:r>
              <a:rPr lang="en-US" sz="3200" dirty="0">
                <a:latin typeface="Times New Roman" panose="02020603050405020304" pitchFamily="18" charset="0"/>
                <a:cs typeface="Times New Roman" panose="02020603050405020304" pitchFamily="18" charset="0"/>
              </a:rPr>
              <a:t>Omen 3</a:t>
            </a:r>
            <a:endParaRPr lang="es-419" sz="320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54200445-C128-400E-AB21-555D49C229AE}"/>
              </a:ext>
            </a:extLst>
          </p:cNvPr>
          <p:cNvPicPr>
            <a:picLocks noChangeAspect="1"/>
          </p:cNvPicPr>
          <p:nvPr/>
        </p:nvPicPr>
        <p:blipFill>
          <a:blip r:embed="rId3"/>
          <a:stretch>
            <a:fillRect/>
          </a:stretch>
        </p:blipFill>
        <p:spPr>
          <a:xfrm>
            <a:off x="1827867" y="645106"/>
            <a:ext cx="4908453" cy="5247747"/>
          </a:xfrm>
          <a:prstGeom prst="rect">
            <a:avLst/>
          </a:prstGeom>
        </p:spPr>
      </p:pic>
      <p:sp>
        <p:nvSpPr>
          <p:cNvPr id="3" name="Content Placeholder 2">
            <a:extLst>
              <a:ext uri="{FF2B5EF4-FFF2-40B4-BE49-F238E27FC236}">
                <a16:creationId xmlns:a16="http://schemas.microsoft.com/office/drawing/2014/main" id="{371E02C3-3855-461C-A6F1-EA7AAB76CBD7}"/>
              </a:ext>
            </a:extLst>
          </p:cNvPr>
          <p:cNvSpPr>
            <a:spLocks noGrp="1"/>
          </p:cNvSpPr>
          <p:nvPr>
            <p:ph idx="1"/>
          </p:nvPr>
        </p:nvSpPr>
        <p:spPr>
          <a:xfrm>
            <a:off x="7860667" y="2286000"/>
            <a:ext cx="3656419" cy="3581400"/>
          </a:xfrm>
        </p:spPr>
        <p:txBody>
          <a:bodyPr>
            <a:normAutofit/>
          </a:bodyPr>
          <a:lstStyle/>
          <a:p>
            <a:r>
              <a:rPr lang="en-US" dirty="0">
                <a:latin typeface="Times New Roman" panose="02020603050405020304" pitchFamily="18" charset="0"/>
                <a:cs typeface="Times New Roman" panose="02020603050405020304" pitchFamily="18" charset="0"/>
              </a:rPr>
              <a:t>Destroyed the temple of Xiuhtecuhtli </a:t>
            </a:r>
          </a:p>
          <a:p>
            <a:r>
              <a:rPr lang="en-US" dirty="0">
                <a:latin typeface="Times New Roman" panose="02020603050405020304" pitchFamily="18" charset="0"/>
                <a:cs typeface="Times New Roman" panose="02020603050405020304" pitchFamily="18" charset="0"/>
              </a:rPr>
              <a:t>This omen left the Aztec with no god of fire</a:t>
            </a:r>
            <a:endParaRPr lang="es-419"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4367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36B57-7FA4-4093-BD1C-E0D737C31621}"/>
              </a:ext>
            </a:extLst>
          </p:cNvPr>
          <p:cNvSpPr>
            <a:spLocks noGrp="1"/>
          </p:cNvSpPr>
          <p:nvPr>
            <p:ph type="title"/>
          </p:nvPr>
        </p:nvSpPr>
        <p:spPr>
          <a:xfrm>
            <a:off x="7860667" y="685800"/>
            <a:ext cx="3656419" cy="1485900"/>
          </a:xfrm>
        </p:spPr>
        <p:txBody>
          <a:bodyPr>
            <a:normAutofit/>
          </a:bodyPr>
          <a:lstStyle/>
          <a:p>
            <a:r>
              <a:rPr lang="en-US" dirty="0">
                <a:latin typeface="Times New Roman" panose="02020603050405020304" pitchFamily="18" charset="0"/>
                <a:cs typeface="Times New Roman" panose="02020603050405020304" pitchFamily="18" charset="0"/>
              </a:rPr>
              <a:t>Omen 4</a:t>
            </a:r>
            <a:endParaRPr lang="es-419"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Content Placeholder 3" descr="A picture containing fabric&#10;&#10;Description automatically generated">
            <a:extLst>
              <a:ext uri="{FF2B5EF4-FFF2-40B4-BE49-F238E27FC236}">
                <a16:creationId xmlns:a16="http://schemas.microsoft.com/office/drawing/2014/main" id="{8DEA943C-A9AE-41CC-908E-17A73DD1C5C8}"/>
              </a:ext>
            </a:extLst>
          </p:cNvPr>
          <p:cNvPicPr>
            <a:picLocks noChangeAspect="1"/>
          </p:cNvPicPr>
          <p:nvPr/>
        </p:nvPicPr>
        <p:blipFill>
          <a:blip r:embed="rId3"/>
          <a:stretch>
            <a:fillRect/>
          </a:stretch>
        </p:blipFill>
        <p:spPr>
          <a:xfrm>
            <a:off x="1023561" y="1004299"/>
            <a:ext cx="6517065" cy="4529360"/>
          </a:xfrm>
          <a:prstGeom prst="rect">
            <a:avLst/>
          </a:prstGeom>
        </p:spPr>
      </p:pic>
      <p:sp>
        <p:nvSpPr>
          <p:cNvPr id="8" name="Content Placeholder 7">
            <a:extLst>
              <a:ext uri="{FF2B5EF4-FFF2-40B4-BE49-F238E27FC236}">
                <a16:creationId xmlns:a16="http://schemas.microsoft.com/office/drawing/2014/main" id="{50E4F87B-82DC-4E24-89D1-43DBB248C84F}"/>
              </a:ext>
            </a:extLst>
          </p:cNvPr>
          <p:cNvSpPr>
            <a:spLocks noGrp="1"/>
          </p:cNvSpPr>
          <p:nvPr>
            <p:ph idx="1"/>
          </p:nvPr>
        </p:nvSpPr>
        <p:spPr>
          <a:xfrm>
            <a:off x="7860667" y="2286000"/>
            <a:ext cx="3656419" cy="3581400"/>
          </a:xfrm>
        </p:spPr>
        <p:txBody>
          <a:bodyPr>
            <a:normAutofit/>
          </a:bodyPr>
          <a:lstStyle/>
          <a:p>
            <a:r>
              <a:rPr lang="en-US" dirty="0"/>
              <a:t>Falling star (meteors)</a:t>
            </a:r>
          </a:p>
          <a:p>
            <a:r>
              <a:rPr lang="en-US" dirty="0"/>
              <a:t>Spread from west to east in the sky of central Mexico</a:t>
            </a:r>
          </a:p>
        </p:txBody>
      </p:sp>
    </p:spTree>
    <p:extLst>
      <p:ext uri="{BB962C8B-B14F-4D97-AF65-F5344CB8AC3E}">
        <p14:creationId xmlns:p14="http://schemas.microsoft.com/office/powerpoint/2010/main" val="1796798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B37E899-1A26-449D-9A99-B8D7B9564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88D1E7-F43D-4270-9875-AC352DC69F95}"/>
              </a:ext>
            </a:extLst>
          </p:cNvPr>
          <p:cNvSpPr>
            <a:spLocks noGrp="1"/>
          </p:cNvSpPr>
          <p:nvPr>
            <p:ph type="title"/>
          </p:nvPr>
        </p:nvSpPr>
        <p:spPr>
          <a:xfrm>
            <a:off x="5100824" y="685800"/>
            <a:ext cx="6176776" cy="1485900"/>
          </a:xfrm>
        </p:spPr>
        <p:txBody>
          <a:bodyPr>
            <a:normAutofit/>
          </a:bodyPr>
          <a:lstStyle/>
          <a:p>
            <a:r>
              <a:rPr lang="en-US" dirty="0">
                <a:latin typeface="Times New Roman" panose="02020603050405020304" pitchFamily="18" charset="0"/>
                <a:cs typeface="Times New Roman" panose="02020603050405020304" pitchFamily="18" charset="0"/>
              </a:rPr>
              <a:t>Omen 5</a:t>
            </a:r>
            <a:endParaRPr lang="es-419"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BA65D143-52DA-489D-89CB-D56B0921915B}"/>
              </a:ext>
            </a:extLst>
          </p:cNvPr>
          <p:cNvPicPr>
            <a:picLocks noChangeAspect="1"/>
          </p:cNvPicPr>
          <p:nvPr/>
        </p:nvPicPr>
        <p:blipFill rotWithShape="1">
          <a:blip r:embed="rId3"/>
          <a:srcRect l="6075" r="4335" b="1"/>
          <a:stretch/>
        </p:blipFill>
        <p:spPr>
          <a:xfrm>
            <a:off x="870355" y="412376"/>
            <a:ext cx="4048691" cy="6033247"/>
          </a:xfrm>
          <a:prstGeom prst="rect">
            <a:avLst/>
          </a:prstGeom>
        </p:spPr>
      </p:pic>
      <p:sp>
        <p:nvSpPr>
          <p:cNvPr id="20" name="Rectangle 19">
            <a:extLst>
              <a:ext uri="{FF2B5EF4-FFF2-40B4-BE49-F238E27FC236}">
                <a16:creationId xmlns:a16="http://schemas.microsoft.com/office/drawing/2014/main" id="{A9023BA4-63D6-4B04-BC2C-6D126A23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Content Placeholder 7">
            <a:extLst>
              <a:ext uri="{FF2B5EF4-FFF2-40B4-BE49-F238E27FC236}">
                <a16:creationId xmlns:a16="http://schemas.microsoft.com/office/drawing/2014/main" id="{72D7F68E-E11E-4787-98A7-DD03CB62E689}"/>
              </a:ext>
            </a:extLst>
          </p:cNvPr>
          <p:cNvSpPr>
            <a:spLocks noGrp="1"/>
          </p:cNvSpPr>
          <p:nvPr>
            <p:ph idx="1"/>
          </p:nvPr>
        </p:nvSpPr>
        <p:spPr>
          <a:xfrm>
            <a:off x="5100824" y="2420470"/>
            <a:ext cx="4401764" cy="3446929"/>
          </a:xfrm>
        </p:spPr>
        <p:txBody>
          <a:bodyPr>
            <a:normAutofit/>
          </a:bodyPr>
          <a:lstStyle/>
          <a:p>
            <a:r>
              <a:rPr lang="en-US" dirty="0"/>
              <a:t>Caused Lake Texcoco, to overflood</a:t>
            </a:r>
          </a:p>
          <a:p>
            <a:r>
              <a:rPr lang="en-US" dirty="0"/>
              <a:t>Submerged underwater buildings built near the shore and tossed boats off usual paths</a:t>
            </a:r>
          </a:p>
        </p:txBody>
      </p:sp>
    </p:spTree>
    <p:extLst>
      <p:ext uri="{BB962C8B-B14F-4D97-AF65-F5344CB8AC3E}">
        <p14:creationId xmlns:p14="http://schemas.microsoft.com/office/powerpoint/2010/main" val="2298849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37E899-1A26-449D-9A99-B8D7B9564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AFC13E-C2E1-43DE-B7D9-32C303AD1592}"/>
              </a:ext>
            </a:extLst>
          </p:cNvPr>
          <p:cNvSpPr>
            <a:spLocks noGrp="1"/>
          </p:cNvSpPr>
          <p:nvPr>
            <p:ph type="title"/>
          </p:nvPr>
        </p:nvSpPr>
        <p:spPr>
          <a:xfrm>
            <a:off x="5100824" y="685800"/>
            <a:ext cx="6176776" cy="1485900"/>
          </a:xfrm>
        </p:spPr>
        <p:txBody>
          <a:bodyPr>
            <a:normAutofit/>
          </a:bodyPr>
          <a:lstStyle/>
          <a:p>
            <a:r>
              <a:rPr lang="en-US" dirty="0">
                <a:latin typeface="Times New Roman" panose="02020603050405020304" pitchFamily="18" charset="0"/>
                <a:cs typeface="Times New Roman" panose="02020603050405020304" pitchFamily="18" charset="0"/>
              </a:rPr>
              <a:t>Omen 6</a:t>
            </a:r>
            <a:endParaRPr lang="es-419"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62DD4A66-6E1A-478E-BA7C-CC3A443FA977}"/>
              </a:ext>
            </a:extLst>
          </p:cNvPr>
          <p:cNvPicPr>
            <a:picLocks noChangeAspect="1"/>
          </p:cNvPicPr>
          <p:nvPr/>
        </p:nvPicPr>
        <p:blipFill rotWithShape="1">
          <a:blip r:embed="rId3"/>
          <a:srcRect l="1904" r="684"/>
          <a:stretch/>
        </p:blipFill>
        <p:spPr>
          <a:xfrm>
            <a:off x="832791" y="685424"/>
            <a:ext cx="4141937" cy="6172200"/>
          </a:xfrm>
          <a:prstGeom prst="rect">
            <a:avLst/>
          </a:prstGeom>
        </p:spPr>
      </p:pic>
      <p:sp>
        <p:nvSpPr>
          <p:cNvPr id="13" name="Rectangle 12">
            <a:extLst>
              <a:ext uri="{FF2B5EF4-FFF2-40B4-BE49-F238E27FC236}">
                <a16:creationId xmlns:a16="http://schemas.microsoft.com/office/drawing/2014/main" id="{A9023BA4-63D6-4B04-BC2C-6D126A23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Content Placeholder 7">
            <a:extLst>
              <a:ext uri="{FF2B5EF4-FFF2-40B4-BE49-F238E27FC236}">
                <a16:creationId xmlns:a16="http://schemas.microsoft.com/office/drawing/2014/main" id="{4B8FA962-BD6B-43EF-897C-FD8AA26E515B}"/>
              </a:ext>
            </a:extLst>
          </p:cNvPr>
          <p:cNvSpPr>
            <a:spLocks noGrp="1"/>
          </p:cNvSpPr>
          <p:nvPr>
            <p:ph idx="1"/>
          </p:nvPr>
        </p:nvSpPr>
        <p:spPr>
          <a:xfrm>
            <a:off x="5100824" y="2286000"/>
            <a:ext cx="6176776" cy="3581400"/>
          </a:xfrm>
        </p:spPr>
        <p:txBody>
          <a:bodyPr>
            <a:normAutofit/>
          </a:bodyPr>
          <a:lstStyle/>
          <a:p>
            <a:r>
              <a:rPr lang="en-US" dirty="0"/>
              <a:t>The weeping woman (La Llorona)</a:t>
            </a:r>
          </a:p>
          <a:p>
            <a:r>
              <a:rPr lang="en-US" dirty="0"/>
              <a:t>A cry that lead to be heard for days</a:t>
            </a:r>
          </a:p>
          <a:p>
            <a:r>
              <a:rPr lang="en-US" dirty="0"/>
              <a:t>Believed to be the goddess Coatlicue</a:t>
            </a:r>
          </a:p>
        </p:txBody>
      </p:sp>
    </p:spTree>
    <p:extLst>
      <p:ext uri="{BB962C8B-B14F-4D97-AF65-F5344CB8AC3E}">
        <p14:creationId xmlns:p14="http://schemas.microsoft.com/office/powerpoint/2010/main" val="37114103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1524</Words>
  <Application>Microsoft Office PowerPoint</Application>
  <PresentationFormat>Widescreen</PresentationFormat>
  <Paragraphs>79</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Franklin Gothic Book</vt:lpstr>
      <vt:lpstr>Times New Roman</vt:lpstr>
      <vt:lpstr>Crop</vt:lpstr>
      <vt:lpstr>The “ Aztec Prophecy”</vt:lpstr>
      <vt:lpstr>Table of Contents:</vt:lpstr>
      <vt:lpstr>Context on the 8 Omens</vt:lpstr>
      <vt:lpstr>Omen 1</vt:lpstr>
      <vt:lpstr>Omen 2</vt:lpstr>
      <vt:lpstr>Omen 3</vt:lpstr>
      <vt:lpstr>Omen 4</vt:lpstr>
      <vt:lpstr>Omen 5</vt:lpstr>
      <vt:lpstr>Omen 6</vt:lpstr>
      <vt:lpstr>Omen 7</vt:lpstr>
      <vt:lpstr>Omen 8</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 Aztec Prophecy”</dc:title>
  <dc:creator>linda heredia</dc:creator>
  <cp:lastModifiedBy>linda heredia</cp:lastModifiedBy>
  <cp:revision>6</cp:revision>
  <dcterms:created xsi:type="dcterms:W3CDTF">2020-02-19T03:17:55Z</dcterms:created>
  <dcterms:modified xsi:type="dcterms:W3CDTF">2020-02-19T03:59:00Z</dcterms:modified>
</cp:coreProperties>
</file>